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94" r:id="rId2"/>
    <p:sldId id="295" r:id="rId3"/>
    <p:sldId id="296" r:id="rId4"/>
    <p:sldId id="297" r:id="rId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6"/>
  </p:normalViewPr>
  <p:slideViewPr>
    <p:cSldViewPr snapToGrid="0">
      <p:cViewPr>
        <p:scale>
          <a:sx n="99" d="100"/>
          <a:sy n="99" d="100"/>
        </p:scale>
        <p:origin x="1056" y="248"/>
      </p:cViewPr>
      <p:guideLst>
        <p:guide pos="3839"/>
        <p:guide orient="horz" pos="21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6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10/20/21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anose="020B060402020209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982" y="0"/>
            <a:ext cx="9753600" cy="1325562"/>
          </a:xfrm>
        </p:spPr>
        <p:txBody>
          <a:bodyPr/>
          <a:lstStyle/>
          <a:p>
            <a:r>
              <a:rPr lang="en-AU" dirty="0"/>
              <a:t>Making the data confess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0817" y="1841500"/>
            <a:ext cx="2819400" cy="405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16151" y="1841500"/>
            <a:ext cx="24128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1</a:t>
            </a:r>
            <a:r>
              <a:rPr lang="zh-CN" altLang="en-US" sz="2400" dirty="0"/>
              <a:t>）data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85380" y="2381805"/>
            <a:ext cx="414464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data</a:t>
            </a:r>
            <a:r>
              <a:rPr lang="zh-CN" altLang="en-US" sz="2400" dirty="0"/>
              <a:t>: </a:t>
            </a:r>
            <a:r>
              <a:rPr lang="en" altLang="zh-CN" dirty="0"/>
              <a:t>the GDP, population of each country in 2012, and the total number of medals won that year</a:t>
            </a:r>
            <a:r>
              <a:rPr lang="en-US" altLang="zh-CN" dirty="0"/>
              <a:t>.</a:t>
            </a: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  <a:p>
            <a:pPr algn="l">
              <a:lnSpc>
                <a:spcPct val="90000"/>
              </a:lnSpc>
            </a:pP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Data processing: </a:t>
            </a:r>
            <a:r>
              <a:rPr lang="en" altLang="zh-CN" dirty="0"/>
              <a:t>standardized the data to eliminate the influence of different unit variables</a:t>
            </a:r>
            <a:r>
              <a:rPr lang="en-US" altLang="zh-CN" dirty="0"/>
              <a:t>.</a:t>
            </a: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075541" y="5985193"/>
            <a:ext cx="142240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raw data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2E58A1-CE12-9A4F-90BA-FA61C5744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70" y="2547303"/>
            <a:ext cx="3390900" cy="3009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A79768-E98D-7747-BAF8-BE6086BF9440}"/>
              </a:ext>
            </a:extLst>
          </p:cNvPr>
          <p:cNvSpPr txBox="1"/>
          <p:nvPr/>
        </p:nvSpPr>
        <p:spPr>
          <a:xfrm>
            <a:off x="4434697" y="5827633"/>
            <a:ext cx="637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after scale</a:t>
            </a:r>
            <a:endParaRPr lang="zh-CN" altLang="en-US" sz="2400" dirty="0"/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5FB62421-4798-9B44-8A6E-D3E0360B30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05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223">
        <p:fade/>
      </p:transition>
    </mc:Choice>
    <mc:Fallback>
      <p:transition spd="med" advTm="47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17" y="6870526"/>
            <a:ext cx="9753600" cy="132556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文本框 4"/>
          <p:cNvSpPr txBox="1"/>
          <p:nvPr/>
        </p:nvSpPr>
        <p:spPr>
          <a:xfrm>
            <a:off x="1019113" y="355791"/>
            <a:ext cx="395973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" altLang="zh-CN" sz="2400" dirty="0"/>
              <a:t>Linear correlation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210538" y="2367169"/>
            <a:ext cx="3300217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This is a correlation graph. From the graph, we can see that when GDP and population increase, medals will also increase. They have a small amount of linear correlation.</a:t>
            </a:r>
          </a:p>
          <a:p>
            <a:pPr>
              <a:lnSpc>
                <a:spcPct val="90000"/>
              </a:lnSpc>
            </a:pP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C51E6-60B8-D24E-A1FB-6C295354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9800" y="5135671"/>
            <a:ext cx="3479647" cy="795784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80D5F3-685D-2245-A4F6-20228C1DB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50" y="926544"/>
            <a:ext cx="6696097" cy="51618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855148-8021-3D49-847C-4892EA5ACC75}"/>
              </a:ext>
            </a:extLst>
          </p:cNvPr>
          <p:cNvSpPr txBox="1"/>
          <p:nvPr/>
        </p:nvSpPr>
        <p:spPr>
          <a:xfrm>
            <a:off x="1606463" y="613287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Correlation scatter plot and correlation coefficient</a:t>
            </a:r>
          </a:p>
        </p:txBody>
      </p:sp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14A3F2FE-EA76-8442-8C83-E9A9DB8D05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3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356">
        <p:fade/>
      </p:transition>
    </mc:Choice>
    <mc:Fallback>
      <p:transition spd="med" advTm="38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17" y="6870526"/>
            <a:ext cx="9753600" cy="132556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文本框 4"/>
          <p:cNvSpPr txBox="1"/>
          <p:nvPr/>
        </p:nvSpPr>
        <p:spPr>
          <a:xfrm>
            <a:off x="2522237" y="318213"/>
            <a:ext cx="479862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" altLang="zh-CN" sz="2400" dirty="0"/>
              <a:t>Model and improvement</a:t>
            </a: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329808" y="2381805"/>
            <a:ext cx="3300217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3D02747-5F25-B541-AD03-9B217CF29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341806"/>
                  </p:ext>
                </p:extLst>
              </p:nvPr>
            </p:nvGraphicFramePr>
            <p:xfrm>
              <a:off x="368517" y="1288742"/>
              <a:ext cx="5496341" cy="132301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894871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255416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318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6150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6150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/>
                                  <m:t>6.12×</m:t>
                                </m:r>
                                <m:sSup>
                                  <m:sSupPr>
                                    <m:ctrlPr>
                                      <a:rPr lang="en-US" altLang="zh-CN" b="0" smtClean="0"/>
                                    </m:ctrlPr>
                                  </m:sSupPr>
                                  <m:e>
                                    <m:r>
                                      <a:rPr lang="en-US" altLang="zh-CN" b="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smtClean="0"/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0.2016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Not 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3D02747-5F25-B541-AD03-9B217CF298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3341806"/>
                  </p:ext>
                </p:extLst>
              </p:nvPr>
            </p:nvGraphicFramePr>
            <p:xfrm>
              <a:off x="368517" y="1288742"/>
              <a:ext cx="5496341" cy="132301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894871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1503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255416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318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61509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615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29" t="-105769" r="-52000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0.2016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Not 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3">
                <a:extLst>
                  <a:ext uri="{FF2B5EF4-FFF2-40B4-BE49-F238E27FC236}">
                    <a16:creationId xmlns:a16="http://schemas.microsoft.com/office/drawing/2014/main" id="{89EC7478-2425-E640-BD42-32F81BC801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6916158"/>
                  </p:ext>
                </p:extLst>
              </p:nvPr>
            </p:nvGraphicFramePr>
            <p:xfrm>
              <a:off x="6133685" y="1245884"/>
              <a:ext cx="5496340" cy="132301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099268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153001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535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82938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Population^0.1612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GDP^0.1046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1839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/>
                                  <m:t>1.61×</m:t>
                                </m:r>
                                <m:sSup>
                                  <m:sSupPr>
                                    <m:ctrlPr>
                                      <a:rPr lang="en-US" altLang="zh-CN" b="0" smtClean="0"/>
                                    </m:ctrlPr>
                                  </m:sSupPr>
                                  <m:e>
                                    <m:r>
                                      <a:rPr lang="en-US" altLang="zh-CN" b="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b="0" smtClean="0"/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0.4913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3">
                <a:extLst>
                  <a:ext uri="{FF2B5EF4-FFF2-40B4-BE49-F238E27FC236}">
                    <a16:creationId xmlns:a16="http://schemas.microsoft.com/office/drawing/2014/main" id="{89EC7478-2425-E640-BD42-32F81BC801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6916158"/>
                  </p:ext>
                </p:extLst>
              </p:nvPr>
            </p:nvGraphicFramePr>
            <p:xfrm>
              <a:off x="6133685" y="1245884"/>
              <a:ext cx="5496340" cy="132301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099268">
                      <a:extLst>
                        <a:ext uri="{9D8B030D-6E8A-4147-A177-3AD203B41FA5}">
                          <a16:colId xmlns:a16="http://schemas.microsoft.com/office/drawing/2014/main" val="245151006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1540791574"/>
                        </a:ext>
                      </a:extLst>
                    </a:gridCol>
                    <a:gridCol w="1099268">
                      <a:extLst>
                        <a:ext uri="{9D8B030D-6E8A-4147-A177-3AD203B41FA5}">
                          <a16:colId xmlns:a16="http://schemas.microsoft.com/office/drawing/2014/main" val="3704591275"/>
                        </a:ext>
                      </a:extLst>
                    </a:gridCol>
                    <a:gridCol w="1153001">
                      <a:extLst>
                        <a:ext uri="{9D8B030D-6E8A-4147-A177-3AD203B41FA5}">
                          <a16:colId xmlns:a16="http://schemas.microsoft.com/office/drawing/2014/main" val="591894848"/>
                        </a:ext>
                      </a:extLst>
                    </a:gridCol>
                    <a:gridCol w="1045535">
                      <a:extLst>
                        <a:ext uri="{9D8B030D-6E8A-4147-A177-3AD203B41FA5}">
                          <a16:colId xmlns:a16="http://schemas.microsoft.com/office/drawing/2014/main" val="94921301"/>
                        </a:ext>
                      </a:extLst>
                    </a:gridCol>
                  </a:tblGrid>
                  <a:tr h="682938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P-value</a:t>
                          </a:r>
                          <a:endParaRPr lang="zh-CN" altLang="en-US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R^2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intercept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Population^0.1612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GDP^0.1046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54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42269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9804" r="-400000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0.4913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significant 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36923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9FD1F60-FCAE-BC4C-8F2B-2BBDD87880B8}"/>
              </a:ext>
            </a:extLst>
          </p:cNvPr>
          <p:cNvSpPr txBox="1"/>
          <p:nvPr/>
        </p:nvSpPr>
        <p:spPr>
          <a:xfrm>
            <a:off x="1510136" y="821152"/>
            <a:ext cx="32131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2400" dirty="0"/>
              <a:t>Linear regression model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30B533-D1C0-5746-B252-9D0A4B3A2956}"/>
              </a:ext>
            </a:extLst>
          </p:cNvPr>
          <p:cNvSpPr txBox="1"/>
          <p:nvPr/>
        </p:nvSpPr>
        <p:spPr>
          <a:xfrm>
            <a:off x="6908800" y="787400"/>
            <a:ext cx="3556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" altLang="zh-CN" sz="2400" dirty="0"/>
              <a:t>Nonlinear regression model</a:t>
            </a:r>
            <a:endParaRPr kumimoji="1"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9342CF-BC4C-0B45-B96E-CBCC59CDC0D3}"/>
              </a:ext>
            </a:extLst>
          </p:cNvPr>
          <p:cNvSpPr/>
          <p:nvPr/>
        </p:nvSpPr>
        <p:spPr>
          <a:xfrm>
            <a:off x="1905000" y="3162300"/>
            <a:ext cx="25400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population</a:t>
            </a:r>
            <a:endParaRPr kumimoji="1"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F46E62-1EED-D146-8FC9-5091974FAF32}"/>
              </a:ext>
            </a:extLst>
          </p:cNvPr>
          <p:cNvSpPr/>
          <p:nvPr/>
        </p:nvSpPr>
        <p:spPr>
          <a:xfrm>
            <a:off x="1905000" y="4123169"/>
            <a:ext cx="2540000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GDP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02D6E1-EE5B-DF4D-A5E2-9613A2145025}"/>
                  </a:ext>
                </a:extLst>
              </p:cNvPr>
              <p:cNvSpPr/>
              <p:nvPr/>
            </p:nvSpPr>
            <p:spPr>
              <a:xfrm>
                <a:off x="6908800" y="3098800"/>
                <a:ext cx="2540000" cy="660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/>
                            <m:t>population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0.1612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02D6E1-EE5B-DF4D-A5E2-9613A2145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3098800"/>
                <a:ext cx="2540000" cy="660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0ACC42E-9E09-0344-BB6F-434F8482C7D2}"/>
                  </a:ext>
                </a:extLst>
              </p:cNvPr>
              <p:cNvSpPr/>
              <p:nvPr/>
            </p:nvSpPr>
            <p:spPr>
              <a:xfrm>
                <a:off x="6908800" y="4186669"/>
                <a:ext cx="2540000" cy="660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/>
                            <m:t>GDP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0.1046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0ACC42E-9E09-0344-BB6F-434F8482C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4186669"/>
                <a:ext cx="2540000" cy="660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>
            <a:extLst>
              <a:ext uri="{FF2B5EF4-FFF2-40B4-BE49-F238E27FC236}">
                <a16:creationId xmlns:a16="http://schemas.microsoft.com/office/drawing/2014/main" id="{0E8BE166-3695-3F45-A06C-621008C99025}"/>
              </a:ext>
            </a:extLst>
          </p:cNvPr>
          <p:cNvSpPr/>
          <p:nvPr/>
        </p:nvSpPr>
        <p:spPr>
          <a:xfrm>
            <a:off x="5080000" y="3429000"/>
            <a:ext cx="1422400" cy="3302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B03F2872-FEB2-6B4F-99E3-BD9D7B363CAB}"/>
              </a:ext>
            </a:extLst>
          </p:cNvPr>
          <p:cNvSpPr/>
          <p:nvPr/>
        </p:nvSpPr>
        <p:spPr>
          <a:xfrm>
            <a:off x="5080000" y="4249459"/>
            <a:ext cx="1422400" cy="3302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702CD8-B3C7-EC43-8418-3EC8EAD3BDD6}"/>
              </a:ext>
            </a:extLst>
          </p:cNvPr>
          <p:cNvSpPr txBox="1"/>
          <p:nvPr/>
        </p:nvSpPr>
        <p:spPr>
          <a:xfrm>
            <a:off x="2446396" y="5569258"/>
            <a:ext cx="126274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kumimoji="1" lang="en-US" altLang="zh-CN" sz="3200" dirty="0"/>
              <a:t>R^2</a:t>
            </a:r>
            <a:endParaRPr kumimoji="1" lang="zh-CN" altLang="en-US" sz="3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D2D020C-ADA6-734E-877D-4E606CFCFD8E}"/>
              </a:ext>
            </a:extLst>
          </p:cNvPr>
          <p:cNvSpPr txBox="1"/>
          <p:nvPr/>
        </p:nvSpPr>
        <p:spPr>
          <a:xfrm>
            <a:off x="5864858" y="5567008"/>
            <a:ext cx="160282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3200" dirty="0"/>
              <a:t>intercept</a:t>
            </a:r>
            <a:endParaRPr kumimoji="1" lang="zh-CN" altLang="en-US" sz="3200" dirty="0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05CF8055-B281-A34E-9D21-988A1BE6FC8D}"/>
              </a:ext>
            </a:extLst>
          </p:cNvPr>
          <p:cNvSpPr/>
          <p:nvPr/>
        </p:nvSpPr>
        <p:spPr>
          <a:xfrm rot="16200000">
            <a:off x="3848120" y="5641581"/>
            <a:ext cx="566058" cy="29219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DCB15D64-4233-0B48-8A8D-E20870276999}"/>
              </a:ext>
            </a:extLst>
          </p:cNvPr>
          <p:cNvSpPr/>
          <p:nvPr/>
        </p:nvSpPr>
        <p:spPr>
          <a:xfrm rot="16200000">
            <a:off x="7482453" y="5607831"/>
            <a:ext cx="566058" cy="29219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26" name="音频 25">
            <a:hlinkClick r:id="" action="ppaction://media"/>
            <a:extLst>
              <a:ext uri="{FF2B5EF4-FFF2-40B4-BE49-F238E27FC236}">
                <a16:creationId xmlns:a16="http://schemas.microsoft.com/office/drawing/2014/main" id="{209193D0-60B0-CC4A-92AC-5CB1CA5316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18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052">
        <p:fade/>
      </p:transition>
    </mc:Choice>
    <mc:Fallback>
      <p:transition spd="med" advTm="44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17" y="6870526"/>
            <a:ext cx="9753600" cy="132556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文本框 4"/>
          <p:cNvSpPr txBox="1"/>
          <p:nvPr/>
        </p:nvSpPr>
        <p:spPr>
          <a:xfrm>
            <a:off x="1019113" y="355791"/>
            <a:ext cx="5167248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          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" altLang="zh-CN" sz="2400" dirty="0"/>
              <a:t>Conclusion and explanation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329808" y="2381805"/>
            <a:ext cx="3300217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" altLang="zh-CN" dirty="0"/>
          </a:p>
          <a:p>
            <a:pPr algn="l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C51E6-60B8-D24E-A1FB-6C295354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913" y="2404842"/>
            <a:ext cx="3479647" cy="795784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855148-8021-3D49-847C-4892EA5ACC75}"/>
              </a:ext>
            </a:extLst>
          </p:cNvPr>
          <p:cNvSpPr txBox="1"/>
          <p:nvPr/>
        </p:nvSpPr>
        <p:spPr>
          <a:xfrm>
            <a:off x="1862913" y="569120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Linear regression model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A7851-F29F-F34A-A087-8D9E949F0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13" y="1149930"/>
            <a:ext cx="5028361" cy="4338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34DCD9-8415-4144-9697-9D82C9E50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162" y="938732"/>
            <a:ext cx="3860726" cy="47285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9FBB10-F3DB-FC44-ACA3-87096A62E420}"/>
              </a:ext>
            </a:extLst>
          </p:cNvPr>
          <p:cNvSpPr txBox="1"/>
          <p:nvPr/>
        </p:nvSpPr>
        <p:spPr>
          <a:xfrm>
            <a:off x="7956825" y="562558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Nonlinear regression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5E2072-9B79-2441-B354-30F2BDC47B8B}"/>
                  </a:ext>
                </a:extLst>
              </p:cNvPr>
              <p:cNvSpPr txBox="1"/>
              <p:nvPr/>
            </p:nvSpPr>
            <p:spPr>
              <a:xfrm>
                <a:off x="670404" y="6171637"/>
                <a:ext cx="5377070" cy="66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𝑀𝑒𝑑𝑎𝑙</m:t>
                        </m:r>
                      </m:e>
                    </m:acc>
                    <m:r>
                      <a:rPr kumimoji="1" lang="en" altLang="zh-CN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−2.165</m:t>
                    </m:r>
                    <m:r>
                      <a:rPr kumimoji="1" lang="en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−17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+3.493×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sz="1800" dirty="0"/>
                  <a:t>GDP+3.776</a:t>
                </a:r>
                <a:r>
                  <a:rPr kumimoji="1"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Population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5E2072-9B79-2441-B354-30F2BDC4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4" y="6171637"/>
                <a:ext cx="5377070" cy="661143"/>
              </a:xfrm>
              <a:prstGeom prst="rect">
                <a:avLst/>
              </a:prstGeom>
              <a:blipFill>
                <a:blip r:embed="rId7"/>
                <a:stretch>
                  <a:fillRect t="-1852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9338B88-C7B1-5844-AFD7-4ACB95287571}"/>
                  </a:ext>
                </a:extLst>
              </p:cNvPr>
              <p:cNvSpPr txBox="1"/>
              <p:nvPr/>
            </p:nvSpPr>
            <p:spPr>
              <a:xfrm>
                <a:off x="6465473" y="6102149"/>
                <a:ext cx="5905570" cy="66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𝑀𝑒𝑑𝑎𝑙</m:t>
                        </m:r>
                      </m:e>
                    </m:acc>
                    <m:r>
                      <a:rPr kumimoji="1" lang="en" altLang="zh-CN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−235.8594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+6.5721×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𝑃𝑜𝑝𝑢𝑙𝑎𝑡𝑖𝑜𝑛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0.16127</m:t>
                        </m:r>
                      </m:sup>
                    </m:sSup>
                  </m:oMath>
                </a14:m>
                <a:r>
                  <a:rPr kumimoji="1" lang="en-US" altLang="zh-CN" sz="1800" dirty="0"/>
                  <a:t>+60.9428</a:t>
                </a:r>
                <a:r>
                  <a:rPr kumimoji="1"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𝐺𝐷𝑃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0.10468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9338B88-C7B1-5844-AFD7-4ACB9528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73" y="6102149"/>
                <a:ext cx="5905570" cy="661143"/>
              </a:xfrm>
              <a:prstGeom prst="rect">
                <a:avLst/>
              </a:prstGeom>
              <a:blipFill>
                <a:blip r:embed="rId8"/>
                <a:stretch>
                  <a:fillRect l="-430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D50880D6-1AB5-CC4C-B0D4-887376F6B7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3625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42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5498">
        <p:fade/>
      </p:transition>
    </mc:Choice>
    <mc:Fallback>
      <p:transition spd="med" advTm="135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"/>
</p:tagLst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Tw Cen MT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193</Words>
  <Application>Microsoft Macintosh PowerPoint</Application>
  <PresentationFormat>自定义</PresentationFormat>
  <Paragraphs>45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Arial</vt:lpstr>
      <vt:lpstr>Cambria Math</vt:lpstr>
      <vt:lpstr>Century Gothic</vt:lpstr>
      <vt:lpstr>Tw Cen MT</vt:lpstr>
      <vt:lpstr>World Presentation 16x9</vt:lpstr>
      <vt:lpstr>Making the data confess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Mark Mendoza</dc:creator>
  <cp:lastModifiedBy>office</cp:lastModifiedBy>
  <cp:revision>9</cp:revision>
  <dcterms:created xsi:type="dcterms:W3CDTF">2021-10-10T13:39:35Z</dcterms:created>
  <dcterms:modified xsi:type="dcterms:W3CDTF">2021-10-20T08:43:36Z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2052-3.9.0.6159</vt:lpwstr>
  </property>
</Properties>
</file>